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specific tagline: “revolutionary cane for the blind”, more emotional impact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Salaries/price points/wage expenses for Engineers, researchers, IT support (PhDs salaries) </a:t>
            </a:r>
            <a:endParaRPr/>
          </a:p>
          <a:p>
            <a:pPr indent="-317500" lvl="0" marL="457200" rtl="0" algn="l">
              <a:spcBef>
                <a:spcPts val="0"/>
              </a:spcBef>
              <a:spcAft>
                <a:spcPts val="0"/>
              </a:spcAft>
              <a:buSzPts val="1400"/>
              <a:buChar char="-"/>
            </a:pPr>
            <a:r>
              <a:rPr lang="en"/>
              <a:t>Why are these things necessary and at what level? (</a:t>
            </a:r>
            <a:r>
              <a:rPr lang="en"/>
              <a:t>embedded</a:t>
            </a:r>
            <a:r>
              <a:rPr lang="en"/>
              <a:t> software engineers, location of business) </a:t>
            </a:r>
            <a:endParaRPr/>
          </a:p>
          <a:p>
            <a:pPr indent="-317500" lvl="0" marL="457200" rtl="0" algn="l">
              <a:spcBef>
                <a:spcPts val="0"/>
              </a:spcBef>
              <a:spcAft>
                <a:spcPts val="0"/>
              </a:spcAft>
              <a:buSzPts val="1400"/>
              <a:buChar char="-"/>
            </a:pPr>
            <a:r>
              <a:rPr lang="en"/>
              <a:t>Solid numbers (conversion, $)</a:t>
            </a:r>
            <a:endParaRPr/>
          </a:p>
          <a:p>
            <a:pPr indent="-317500" lvl="0" marL="457200" rtl="0" algn="l">
              <a:spcBef>
                <a:spcPts val="0"/>
              </a:spcBef>
              <a:spcAft>
                <a:spcPts val="0"/>
              </a:spcAft>
              <a:buSzPts val="1400"/>
              <a:buChar char="-"/>
            </a:pPr>
            <a:r>
              <a:rPr lang="en"/>
              <a:t>Group w/ competitor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notes, BT, GPS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7b4bfe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7b4bf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organization for problems list, emotional investment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7b4bfe0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7b4bfe0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haptic feedback, design,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Mention Carroll Centre and MVPs</a:t>
            </a:r>
            <a:endParaRPr/>
          </a:p>
          <a:p>
            <a:pPr indent="-317500" lvl="0" marL="457200" rtl="0" algn="l">
              <a:spcBef>
                <a:spcPts val="0"/>
              </a:spcBef>
              <a:spcAft>
                <a:spcPts val="0"/>
              </a:spcAft>
              <a:buSzPts val="1400"/>
              <a:buChar char="-"/>
            </a:pPr>
            <a:r>
              <a:rPr lang="en"/>
              <a:t>Delete slide-- copy notes</a:t>
            </a:r>
            <a:endParaRPr/>
          </a:p>
          <a:p>
            <a:pPr indent="-317500" lvl="0" marL="457200" rtl="0" algn="l">
              <a:spcBef>
                <a:spcPts val="0"/>
              </a:spcBef>
              <a:spcAft>
                <a:spcPts val="0"/>
              </a:spcAft>
              <a:buSzPts val="1400"/>
              <a:buChar char="-"/>
            </a:pPr>
            <a:r>
              <a:rPr lang="en"/>
              <a:t>Wrist fatigue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bullets to speaker notes</a:t>
            </a:r>
            <a:endParaRPr/>
          </a:p>
          <a:p>
            <a:pPr indent="0" lvl="0" marL="0" rtl="0" algn="l">
              <a:spcBef>
                <a:spcPts val="0"/>
              </a:spcBef>
              <a:spcAft>
                <a:spcPts val="0"/>
              </a:spcAft>
              <a:buNone/>
            </a:pPr>
            <a:r>
              <a:rPr lang="en"/>
              <a:t>Haptic feedback</a:t>
            </a:r>
            <a:endParaRPr/>
          </a:p>
          <a:p>
            <a:pPr indent="0" lvl="0" marL="0" rtl="0" algn="l">
              <a:spcBef>
                <a:spcPts val="0"/>
              </a:spcBef>
              <a:spcAft>
                <a:spcPts val="0"/>
              </a:spcAft>
              <a:buNone/>
            </a:pPr>
            <a:r>
              <a:rPr lang="en"/>
              <a:t>Crosswalk interactivity-- France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b48e93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b48e93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Citations </a:t>
            </a:r>
            <a:endParaRPr/>
          </a:p>
          <a:p>
            <a:pPr indent="-317500" lvl="0" marL="457200" rtl="0" algn="l">
              <a:lnSpc>
                <a:spcPct val="115000"/>
              </a:lnSpc>
              <a:spcBef>
                <a:spcPts val="0"/>
              </a:spcBef>
              <a:spcAft>
                <a:spcPts val="0"/>
              </a:spcAft>
              <a:buSzPts val="1400"/>
              <a:buChar char="-"/>
            </a:pPr>
            <a:r>
              <a:rPr lang="en"/>
              <a:t>Here are the issues (Carroll Centre), the competitors don’t understand the market (things they are doing wrong), why CyberCane is better (our advantages compared to current market), tech, prices and distribution </a:t>
            </a:r>
            <a:endParaRPr/>
          </a:p>
          <a:p>
            <a:pPr indent="-317500" lvl="0" marL="457200" rtl="0" algn="l">
              <a:lnSpc>
                <a:spcPct val="115000"/>
              </a:lnSpc>
              <a:spcBef>
                <a:spcPts val="0"/>
              </a:spcBef>
              <a:spcAft>
                <a:spcPts val="0"/>
              </a:spcAft>
              <a:buSzPts val="1400"/>
              <a:buChar char="-"/>
            </a:pPr>
            <a:r>
              <a:rPr lang="en"/>
              <a:t>Move earlier- world sucks for a large number of people</a:t>
            </a:r>
            <a:endParaRPr/>
          </a:p>
          <a:p>
            <a:pPr indent="-317500" lvl="0" marL="457200" rtl="0" algn="l">
              <a:lnSpc>
                <a:spcPct val="115000"/>
              </a:lnSpc>
              <a:spcBef>
                <a:spcPts val="0"/>
              </a:spcBef>
              <a:spcAft>
                <a:spcPts val="0"/>
              </a:spcAft>
              <a:buSzPts val="1400"/>
              <a:buChar char="-"/>
            </a:pPr>
            <a:r>
              <a:rPr lang="en"/>
              <a:t>Justification more important than the actual numbers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Qualify statements (Do optometrists even recommend white canes?) </a:t>
            </a:r>
            <a:endParaRPr/>
          </a:p>
          <a:p>
            <a:pPr indent="-317500" lvl="0" marL="457200" rtl="0" algn="l">
              <a:spcBef>
                <a:spcPts val="0"/>
              </a:spcBef>
              <a:spcAft>
                <a:spcPts val="0"/>
              </a:spcAft>
              <a:buSzPts val="1400"/>
              <a:buChar char="-"/>
            </a:pPr>
            <a:r>
              <a:rPr lang="en"/>
              <a:t>Will learning centres partner with us? </a:t>
            </a:r>
            <a:endParaRPr/>
          </a:p>
          <a:p>
            <a:pPr indent="-317500" lvl="0" marL="457200" rtl="0" algn="l">
              <a:spcBef>
                <a:spcPts val="0"/>
              </a:spcBef>
              <a:spcAft>
                <a:spcPts val="0"/>
              </a:spcAft>
              <a:buSzPts val="1400"/>
              <a:buChar char="-"/>
            </a:pPr>
            <a:r>
              <a:rPr lang="en"/>
              <a:t>Specific distribution </a:t>
            </a:r>
            <a:r>
              <a:rPr lang="en"/>
              <a:t>opportunities</a:t>
            </a:r>
            <a:r>
              <a:rPr lang="en"/>
              <a:t> </a:t>
            </a:r>
            <a:endParaRPr/>
          </a:p>
          <a:p>
            <a:pPr indent="-317500" lvl="0" marL="457200" rtl="0" algn="l">
              <a:spcBef>
                <a:spcPts val="0"/>
              </a:spcBef>
              <a:spcAft>
                <a:spcPts val="0"/>
              </a:spcAft>
              <a:buSzPts val="1400"/>
              <a:buChar char="-"/>
            </a:pPr>
            <a:r>
              <a:rPr lang="en"/>
              <a:t>step 1: beta testing</a:t>
            </a:r>
            <a:endParaRPr/>
          </a:p>
          <a:p>
            <a:pPr indent="-317500" lvl="0" marL="457200" rtl="0" algn="l">
              <a:spcBef>
                <a:spcPts val="0"/>
              </a:spcBef>
              <a:spcAft>
                <a:spcPts val="0"/>
              </a:spcAft>
              <a:buSzPts val="1400"/>
              <a:buChar char="-"/>
            </a:pPr>
            <a:r>
              <a:rPr lang="en"/>
              <a:t>Step 2: establish credibility with health professionals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 our own research, our CyberCane should cost x amount of dollars based on technology (research price points) </a:t>
            </a:r>
            <a:endParaRPr/>
          </a:p>
          <a:p>
            <a:pPr indent="-317500" lvl="0" marL="457200" rtl="0" algn="l">
              <a:spcBef>
                <a:spcPts val="0"/>
              </a:spcBef>
              <a:spcAft>
                <a:spcPts val="0"/>
              </a:spcAft>
              <a:buSzPts val="1400"/>
              <a:buChar char="-"/>
            </a:pPr>
            <a:r>
              <a:rPr lang="en"/>
              <a:t>Why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8.jp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CyberCane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Competitive differentiation</a:t>
            </a:r>
            <a:endParaRPr sz="2800"/>
          </a:p>
        </p:txBody>
      </p:sp>
      <p:sp>
        <p:nvSpPr>
          <p:cNvPr id="160" name="Google Shape;160;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There are three main components that are critical to our team and value proposition.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61" name="Google Shape;161;p22"/>
          <p:cNvSpPr txBox="1"/>
          <p:nvPr>
            <p:ph type="title"/>
          </p:nvPr>
        </p:nvSpPr>
        <p:spPr>
          <a:xfrm>
            <a:off x="4337500" y="408200"/>
            <a:ext cx="3753900" cy="13533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Engineers </a:t>
            </a:r>
            <a:endParaRPr>
              <a:solidFill>
                <a:srgbClr val="FFFFFF"/>
              </a:solidFill>
            </a:endParaRPr>
          </a:p>
          <a:p>
            <a:pPr indent="0" lvl="0" marL="0" rtl="0" algn="ctr">
              <a:spcBef>
                <a:spcPts val="0"/>
              </a:spcBef>
              <a:spcAft>
                <a:spcPts val="0"/>
              </a:spcAft>
              <a:buNone/>
            </a:pPr>
            <a:r>
              <a:rPr lang="en" sz="1800">
                <a:solidFill>
                  <a:srgbClr val="FFFFFF"/>
                </a:solidFill>
              </a:rPr>
              <a:t>Superior product functionality </a:t>
            </a:r>
            <a:endParaRPr sz="1800">
              <a:solidFill>
                <a:srgbClr val="FFFFFF"/>
              </a:solidFill>
            </a:endParaRPr>
          </a:p>
        </p:txBody>
      </p:sp>
      <p:cxnSp>
        <p:nvCxnSpPr>
          <p:cNvPr id="162" name="Google Shape;162;p22"/>
          <p:cNvCxnSpPr>
            <a:stCxn id="161" idx="2"/>
            <a:endCxn id="163" idx="0"/>
          </p:cNvCxnSpPr>
          <p:nvPr/>
        </p:nvCxnSpPr>
        <p:spPr>
          <a:xfrm>
            <a:off x="6214450" y="1761500"/>
            <a:ext cx="0" cy="23790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2"/>
          <p:cNvSpPr txBox="1"/>
          <p:nvPr>
            <p:ph type="title"/>
          </p:nvPr>
        </p:nvSpPr>
        <p:spPr>
          <a:xfrm>
            <a:off x="4337500" y="1999475"/>
            <a:ext cx="3753900" cy="129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IT support  </a:t>
            </a:r>
            <a:endParaRPr>
              <a:solidFill>
                <a:srgbClr val="FFFFFF"/>
              </a:solidFill>
            </a:endParaRPr>
          </a:p>
          <a:p>
            <a:pPr indent="0" lvl="0" marL="0" rtl="0" algn="ctr">
              <a:spcBef>
                <a:spcPts val="0"/>
              </a:spcBef>
              <a:spcAft>
                <a:spcPts val="0"/>
              </a:spcAft>
              <a:buNone/>
            </a:pPr>
            <a:r>
              <a:rPr lang="en" sz="1800">
                <a:solidFill>
                  <a:srgbClr val="FFFFFF"/>
                </a:solidFill>
              </a:rPr>
              <a:t>Customer service </a:t>
            </a:r>
            <a:r>
              <a:rPr lang="en">
                <a:solidFill>
                  <a:srgbClr val="FFFFFF"/>
                </a:solidFill>
              </a:rPr>
              <a:t> </a:t>
            </a:r>
            <a:endParaRPr>
              <a:solidFill>
                <a:srgbClr val="FFFFFF"/>
              </a:solidFill>
            </a:endParaRPr>
          </a:p>
        </p:txBody>
      </p:sp>
      <p:cxnSp>
        <p:nvCxnSpPr>
          <p:cNvPr id="164" name="Google Shape;164;p22"/>
          <p:cNvCxnSpPr>
            <a:stCxn id="163" idx="2"/>
            <a:endCxn id="165" idx="0"/>
          </p:cNvCxnSpPr>
          <p:nvPr/>
        </p:nvCxnSpPr>
        <p:spPr>
          <a:xfrm>
            <a:off x="6214450" y="3291575"/>
            <a:ext cx="0" cy="2457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2"/>
          <p:cNvSpPr txBox="1"/>
          <p:nvPr>
            <p:ph type="title"/>
          </p:nvPr>
        </p:nvSpPr>
        <p:spPr>
          <a:xfrm>
            <a:off x="4337500" y="3537350"/>
            <a:ext cx="3753900" cy="12090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 Researchers </a:t>
            </a:r>
            <a:endParaRPr>
              <a:solidFill>
                <a:srgbClr val="FFFFFF"/>
              </a:solidFill>
            </a:endParaRPr>
          </a:p>
          <a:p>
            <a:pPr indent="0" lvl="0" marL="0" rtl="0" algn="ctr">
              <a:spcBef>
                <a:spcPts val="0"/>
              </a:spcBef>
              <a:spcAft>
                <a:spcPts val="0"/>
              </a:spcAft>
              <a:buNone/>
            </a:pPr>
            <a:r>
              <a:rPr lang="en" sz="1800">
                <a:solidFill>
                  <a:srgbClr val="FFFFFF"/>
                </a:solidFill>
              </a:rPr>
              <a:t>Competitive technology</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93" name="Google Shape;93;p14"/>
          <p:cNvSpPr txBox="1"/>
          <p:nvPr>
            <p:ph type="title"/>
          </p:nvPr>
        </p:nvSpPr>
        <p:spPr>
          <a:xfrm>
            <a:off x="490250" y="488250"/>
            <a:ext cx="8196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endParaRPr sz="4800"/>
          </a:p>
          <a:p>
            <a:pPr indent="0" lvl="0" marL="0" rtl="0" algn="l">
              <a:spcBef>
                <a:spcPts val="0"/>
              </a:spcBef>
              <a:spcAft>
                <a:spcPts val="0"/>
              </a:spcAft>
              <a:buNone/>
            </a:pPr>
            <a:r>
              <a:rPr lang="en" sz="4800"/>
              <a:t>To assist those who are visually impaired through an innovative cane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7047699" y="3258280"/>
            <a:ext cx="1616670" cy="1616670"/>
          </a:xfrm>
          <a:prstGeom prst="rect">
            <a:avLst/>
          </a:prstGeom>
          <a:noFill/>
          <a:ln>
            <a:noFill/>
          </a:ln>
        </p:spPr>
      </p:pic>
      <p:pic>
        <p:nvPicPr>
          <p:cNvPr id="99" name="Google Shape;99;p15"/>
          <p:cNvPicPr preferRelativeResize="0"/>
          <p:nvPr/>
        </p:nvPicPr>
        <p:blipFill>
          <a:blip r:embed="rId4">
            <a:alphaModFix/>
          </a:blip>
          <a:stretch>
            <a:fillRect/>
          </a:stretch>
        </p:blipFill>
        <p:spPr>
          <a:xfrm>
            <a:off x="3254621" y="1287625"/>
            <a:ext cx="2614099" cy="1742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4138725" y="3715975"/>
            <a:ext cx="3737100" cy="9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Competition</a:t>
            </a:r>
            <a:endParaRPr/>
          </a:p>
        </p:txBody>
      </p:sp>
      <p:pic>
        <p:nvPicPr>
          <p:cNvPr id="105" name="Google Shape;105;p16"/>
          <p:cNvPicPr preferRelativeResize="0"/>
          <p:nvPr/>
        </p:nvPicPr>
        <p:blipFill>
          <a:blip r:embed="rId3">
            <a:alphaModFix/>
          </a:blip>
          <a:stretch>
            <a:fillRect/>
          </a:stretch>
        </p:blipFill>
        <p:spPr>
          <a:xfrm>
            <a:off x="3429075" y="300046"/>
            <a:ext cx="1951167" cy="2926750"/>
          </a:xfrm>
          <a:prstGeom prst="rect">
            <a:avLst/>
          </a:prstGeom>
          <a:noFill/>
          <a:ln>
            <a:noFill/>
          </a:ln>
        </p:spPr>
      </p:pic>
      <p:pic>
        <p:nvPicPr>
          <p:cNvPr id="106" name="Google Shape;106;p16"/>
          <p:cNvPicPr preferRelativeResize="0"/>
          <p:nvPr/>
        </p:nvPicPr>
        <p:blipFill>
          <a:blip r:embed="rId4">
            <a:alphaModFix/>
          </a:blip>
          <a:stretch>
            <a:fillRect/>
          </a:stretch>
        </p:blipFill>
        <p:spPr>
          <a:xfrm>
            <a:off x="152400" y="3374430"/>
            <a:ext cx="1865805" cy="1616667"/>
          </a:xfrm>
          <a:prstGeom prst="rect">
            <a:avLst/>
          </a:prstGeom>
          <a:noFill/>
          <a:ln>
            <a:noFill/>
          </a:ln>
        </p:spPr>
      </p:pic>
      <p:pic>
        <p:nvPicPr>
          <p:cNvPr descr="Image result for smartcane" id="107" name="Google Shape;107;p16"/>
          <p:cNvPicPr preferRelativeResize="0"/>
          <p:nvPr/>
        </p:nvPicPr>
        <p:blipFill>
          <a:blip r:embed="rId5">
            <a:alphaModFix/>
          </a:blip>
          <a:stretch>
            <a:fillRect/>
          </a:stretch>
        </p:blipFill>
        <p:spPr>
          <a:xfrm>
            <a:off x="152400" y="300050"/>
            <a:ext cx="2106425" cy="2032400"/>
          </a:xfrm>
          <a:prstGeom prst="rect">
            <a:avLst/>
          </a:prstGeom>
          <a:noFill/>
          <a:ln>
            <a:noFill/>
          </a:ln>
        </p:spPr>
      </p:pic>
      <p:pic>
        <p:nvPicPr>
          <p:cNvPr id="108" name="Google Shape;108;p16"/>
          <p:cNvPicPr preferRelativeResize="0"/>
          <p:nvPr/>
        </p:nvPicPr>
        <p:blipFill>
          <a:blip r:embed="rId6">
            <a:alphaModFix/>
          </a:blip>
          <a:stretch>
            <a:fillRect/>
          </a:stretch>
        </p:blipFill>
        <p:spPr>
          <a:xfrm>
            <a:off x="6018250" y="300050"/>
            <a:ext cx="2438965" cy="2926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White Cane</a:t>
            </a:r>
            <a:endParaRPr sz="1800"/>
          </a:p>
        </p:txBody>
      </p:sp>
      <p:sp>
        <p:nvSpPr>
          <p:cNvPr id="114" name="Google Shape;114;p17"/>
          <p:cNvSpPr txBox="1"/>
          <p:nvPr>
            <p:ph idx="1" type="body"/>
          </p:nvPr>
        </p:nvSpPr>
        <p:spPr>
          <a:xfrm>
            <a:off x="729325" y="1853850"/>
            <a:ext cx="37743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Issues:</a:t>
            </a:r>
            <a:endParaRPr sz="1800"/>
          </a:p>
          <a:p>
            <a:pPr indent="-342900" lvl="0" marL="457200" rtl="0" algn="l">
              <a:spcBef>
                <a:spcPts val="0"/>
              </a:spcBef>
              <a:spcAft>
                <a:spcPts val="0"/>
              </a:spcAft>
              <a:buSzPts val="1800"/>
              <a:buChar char="●"/>
            </a:pPr>
            <a:r>
              <a:rPr lang="en" sz="1800"/>
              <a:t>Durability</a:t>
            </a:r>
            <a:endParaRPr sz="1800"/>
          </a:p>
          <a:p>
            <a:pPr indent="-342900" lvl="0" marL="457200" rtl="0" algn="l">
              <a:spcBef>
                <a:spcPts val="0"/>
              </a:spcBef>
              <a:spcAft>
                <a:spcPts val="0"/>
              </a:spcAft>
              <a:buSzPts val="1800"/>
              <a:buChar char="●"/>
            </a:pPr>
            <a:r>
              <a:rPr lang="en" sz="1800"/>
              <a:t>Portability</a:t>
            </a:r>
            <a:endParaRPr sz="1800"/>
          </a:p>
          <a:p>
            <a:pPr indent="-342900" lvl="0" marL="457200" rtl="0" algn="l">
              <a:spcBef>
                <a:spcPts val="0"/>
              </a:spcBef>
              <a:spcAft>
                <a:spcPts val="0"/>
              </a:spcAft>
              <a:buSzPts val="1800"/>
              <a:buChar char="●"/>
            </a:pPr>
            <a:r>
              <a:rPr lang="en" sz="1800"/>
              <a:t>Sensitivity</a:t>
            </a:r>
            <a:endParaRPr sz="1800"/>
          </a:p>
          <a:p>
            <a:pPr indent="-342900" lvl="0" marL="457200" rtl="0" algn="l">
              <a:spcBef>
                <a:spcPts val="0"/>
              </a:spcBef>
              <a:spcAft>
                <a:spcPts val="0"/>
              </a:spcAft>
              <a:buSzPts val="1800"/>
              <a:buChar char="●"/>
            </a:pPr>
            <a:r>
              <a:rPr lang="en" sz="1800"/>
              <a:t>Height</a:t>
            </a:r>
            <a:endParaRPr sz="1800"/>
          </a:p>
          <a:p>
            <a:pPr indent="-342900" lvl="0" marL="457200" rtl="0" algn="l">
              <a:spcBef>
                <a:spcPts val="0"/>
              </a:spcBef>
              <a:spcAft>
                <a:spcPts val="0"/>
              </a:spcAft>
              <a:buSzPts val="1800"/>
              <a:buChar char="●"/>
            </a:pPr>
            <a:r>
              <a:rPr lang="en" sz="1800"/>
              <a:t>Aesthetics</a:t>
            </a:r>
            <a:endParaRPr sz="1800"/>
          </a:p>
          <a:p>
            <a:pPr indent="0" lvl="0" marL="0" rtl="0" algn="l">
              <a:spcBef>
                <a:spcPts val="1600"/>
              </a:spcBef>
              <a:spcAft>
                <a:spcPts val="0"/>
              </a:spcAft>
              <a:buNone/>
            </a:pPr>
            <a:r>
              <a:rPr lang="en" sz="1800"/>
              <a:t>Benefits:</a:t>
            </a:r>
            <a:endParaRPr sz="1800"/>
          </a:p>
          <a:p>
            <a:pPr indent="-342900" lvl="0" marL="457200" rtl="0" algn="l">
              <a:spcBef>
                <a:spcPts val="0"/>
              </a:spcBef>
              <a:spcAft>
                <a:spcPts val="0"/>
              </a:spcAft>
              <a:buSzPts val="1800"/>
              <a:buChar char="●"/>
            </a:pPr>
            <a:r>
              <a:rPr lang="en" sz="1800"/>
              <a:t>Visibility</a:t>
            </a:r>
            <a:endParaRPr sz="1800"/>
          </a:p>
          <a:p>
            <a:pPr indent="0" lvl="0" marL="0" rtl="0" algn="l">
              <a:spcBef>
                <a:spcPts val="0"/>
              </a:spcBef>
              <a:spcAft>
                <a:spcPts val="0"/>
              </a:spcAft>
              <a:buNone/>
            </a:pPr>
            <a:r>
              <a:t/>
            </a:r>
            <a:endParaRPr sz="1800"/>
          </a:p>
          <a:p>
            <a:pPr indent="0" lvl="0" marL="0" rtl="0" algn="l">
              <a:spcBef>
                <a:spcPts val="1600"/>
              </a:spcBef>
              <a:spcAft>
                <a:spcPts val="1600"/>
              </a:spcAft>
              <a:buNone/>
            </a:pPr>
            <a:r>
              <a:t/>
            </a:r>
            <a:endParaRPr sz="1800"/>
          </a:p>
        </p:txBody>
      </p:sp>
      <p:pic>
        <p:nvPicPr>
          <p:cNvPr id="115" name="Google Shape;115;p17"/>
          <p:cNvPicPr preferRelativeResize="0"/>
          <p:nvPr/>
        </p:nvPicPr>
        <p:blipFill>
          <a:blip r:embed="rId3">
            <a:alphaModFix/>
          </a:blip>
          <a:stretch>
            <a:fillRect/>
          </a:stretch>
        </p:blipFill>
        <p:spPr>
          <a:xfrm>
            <a:off x="5116950" y="1318674"/>
            <a:ext cx="3300900" cy="330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4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CyberCane Features </a:t>
            </a:r>
            <a:endParaRPr>
              <a:solidFill>
                <a:schemeClr val="lt1"/>
              </a:solidFill>
            </a:endParaRPr>
          </a:p>
        </p:txBody>
      </p:sp>
      <p:sp>
        <p:nvSpPr>
          <p:cNvPr id="121" name="Google Shape;121;p18"/>
          <p:cNvSpPr txBox="1"/>
          <p:nvPr>
            <p:ph idx="1" type="body"/>
          </p:nvPr>
        </p:nvSpPr>
        <p:spPr>
          <a:xfrm>
            <a:off x="729325" y="2078875"/>
            <a:ext cx="3774300" cy="26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Laser cane with comfortable handle</a:t>
            </a:r>
            <a:endParaRPr sz="1800"/>
          </a:p>
          <a:p>
            <a:pPr indent="-342900" lvl="0" marL="457200" rtl="0" algn="l">
              <a:lnSpc>
                <a:spcPct val="100000"/>
              </a:lnSpc>
              <a:spcBef>
                <a:spcPts val="1600"/>
              </a:spcBef>
              <a:spcAft>
                <a:spcPts val="0"/>
              </a:spcAft>
              <a:buSzPts val="1800"/>
              <a:buChar char="●"/>
            </a:pPr>
            <a:r>
              <a:rPr lang="en" sz="1800"/>
              <a:t>Obstacle detection</a:t>
            </a:r>
            <a:endParaRPr sz="1800"/>
          </a:p>
          <a:p>
            <a:pPr indent="-342900" lvl="0" marL="457200" rtl="0" algn="l">
              <a:lnSpc>
                <a:spcPct val="100000"/>
              </a:lnSpc>
              <a:spcBef>
                <a:spcPts val="0"/>
              </a:spcBef>
              <a:spcAft>
                <a:spcPts val="0"/>
              </a:spcAft>
              <a:buSzPts val="1800"/>
              <a:buChar char="●"/>
            </a:pPr>
            <a:r>
              <a:rPr lang="en" sz="1800"/>
              <a:t>Eliminates issues from low-tech materials (i.e splintering, cracking)</a:t>
            </a:r>
            <a:endParaRPr sz="1800"/>
          </a:p>
          <a:p>
            <a:pPr indent="-342900" lvl="0" marL="457200" rtl="0" algn="l">
              <a:lnSpc>
                <a:spcPct val="100000"/>
              </a:lnSpc>
              <a:spcBef>
                <a:spcPts val="0"/>
              </a:spcBef>
              <a:spcAft>
                <a:spcPts val="0"/>
              </a:spcAft>
              <a:buSzPts val="1800"/>
              <a:buChar char="●"/>
            </a:pPr>
            <a:r>
              <a:rPr lang="en" sz="1800"/>
              <a:t>Light-weight</a:t>
            </a:r>
            <a:endParaRPr sz="1800"/>
          </a:p>
        </p:txBody>
      </p:sp>
      <p:pic>
        <p:nvPicPr>
          <p:cNvPr id="122" name="Google Shape;122;p18"/>
          <p:cNvPicPr preferRelativeResize="0"/>
          <p:nvPr/>
        </p:nvPicPr>
        <p:blipFill>
          <a:blip r:embed="rId3">
            <a:alphaModFix/>
          </a:blip>
          <a:stretch>
            <a:fillRect/>
          </a:stretch>
        </p:blipFill>
        <p:spPr>
          <a:xfrm>
            <a:off x="4694100" y="2166798"/>
            <a:ext cx="3999900" cy="22147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the Scene: Visual Impairment</a:t>
            </a:r>
            <a:endParaRPr/>
          </a:p>
        </p:txBody>
      </p:sp>
      <p:sp>
        <p:nvSpPr>
          <p:cNvPr id="128" name="Google Shape;128;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Longevity</a:t>
            </a:r>
            <a:endParaRPr/>
          </a:p>
          <a:p>
            <a:pPr indent="-311150" lvl="0" marL="457200" rtl="0" algn="l">
              <a:spcBef>
                <a:spcPts val="0"/>
              </a:spcBef>
              <a:spcAft>
                <a:spcPts val="0"/>
              </a:spcAft>
              <a:buSzPts val="1300"/>
              <a:buChar char="●"/>
            </a:pPr>
            <a:r>
              <a:rPr lang="en"/>
              <a:t>Increasing health issues</a:t>
            </a:r>
            <a:endParaRPr/>
          </a:p>
          <a:p>
            <a:pPr indent="-311150" lvl="0" marL="457200" rtl="0" algn="l">
              <a:spcBef>
                <a:spcPts val="0"/>
              </a:spcBef>
              <a:spcAft>
                <a:spcPts val="0"/>
              </a:spcAft>
              <a:buSzPts val="1300"/>
              <a:buChar char="●"/>
            </a:pPr>
            <a:r>
              <a:rPr lang="en"/>
              <a:t>2-8% of VI use canes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29" name="Google Shape;129;p19" title="Points scored"/>
          <p:cNvPicPr preferRelativeResize="0"/>
          <p:nvPr/>
        </p:nvPicPr>
        <p:blipFill>
          <a:blip r:embed="rId3">
            <a:alphaModFix/>
          </a:blip>
          <a:stretch>
            <a:fillRect/>
          </a:stretch>
        </p:blipFill>
        <p:spPr>
          <a:xfrm>
            <a:off x="4761066" y="2078875"/>
            <a:ext cx="3656772" cy="226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 Capturing our segments </a:t>
            </a:r>
            <a:endParaRPr/>
          </a:p>
        </p:txBody>
      </p:sp>
      <p:cxnSp>
        <p:nvCxnSpPr>
          <p:cNvPr id="135" name="Google Shape;135;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36" name="Google Shape;136;p20"/>
          <p:cNvSpPr txBox="1"/>
          <p:nvPr>
            <p:ph type="title"/>
          </p:nvPr>
        </p:nvSpPr>
        <p:spPr>
          <a:xfrm>
            <a:off x="891537" y="2167012"/>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37" name="Google Shape;137;p20"/>
          <p:cNvSpPr txBox="1"/>
          <p:nvPr>
            <p:ph idx="1" type="body"/>
          </p:nvPr>
        </p:nvSpPr>
        <p:spPr>
          <a:xfrm>
            <a:off x="968400" y="2507950"/>
            <a:ext cx="20454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A limited number of canes are given out to schools and learning centers for those who are VI to test </a:t>
            </a:r>
            <a:endParaRPr sz="1200">
              <a:solidFill>
                <a:schemeClr val="dk2"/>
              </a:solidFill>
            </a:endParaRPr>
          </a:p>
        </p:txBody>
      </p:sp>
      <p:cxnSp>
        <p:nvCxnSpPr>
          <p:cNvPr id="138" name="Google Shape;138;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39" name="Google Shape;139;p20"/>
          <p:cNvSpPr txBox="1"/>
          <p:nvPr>
            <p:ph type="title"/>
          </p:nvPr>
        </p:nvSpPr>
        <p:spPr>
          <a:xfrm>
            <a:off x="3442812" y="192995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40" name="Google Shape;140;p20"/>
          <p:cNvSpPr txBox="1"/>
          <p:nvPr>
            <p:ph idx="1" type="body"/>
          </p:nvPr>
        </p:nvSpPr>
        <p:spPr>
          <a:xfrm>
            <a:off x="3444925" y="2219975"/>
            <a:ext cx="2581500" cy="145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Based on the tests, cane is recommended to optometrists and other health professionals for distribution and credible recommendations to customers</a:t>
            </a:r>
            <a:endParaRPr sz="1200">
              <a:solidFill>
                <a:schemeClr val="dk2"/>
              </a:solidFill>
            </a:endParaRPr>
          </a:p>
        </p:txBody>
      </p:sp>
      <p:cxnSp>
        <p:nvCxnSpPr>
          <p:cNvPr id="141" name="Google Shape;141;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42" name="Google Shape;142;p20"/>
          <p:cNvSpPr txBox="1"/>
          <p:nvPr>
            <p:ph type="title"/>
          </p:nvPr>
        </p:nvSpPr>
        <p:spPr>
          <a:xfrm>
            <a:off x="6496962" y="1827870"/>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43" name="Google Shape;143;p20"/>
          <p:cNvSpPr txBox="1"/>
          <p:nvPr>
            <p:ph idx="1" type="body"/>
          </p:nvPr>
        </p:nvSpPr>
        <p:spPr>
          <a:xfrm>
            <a:off x="6496950" y="2219975"/>
            <a:ext cx="24063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CyberCane is also sold online, with the </a:t>
            </a:r>
            <a:r>
              <a:rPr lang="en" sz="1200">
                <a:solidFill>
                  <a:schemeClr val="dk2"/>
                </a:solidFill>
              </a:rPr>
              <a:t>advantage</a:t>
            </a:r>
            <a:r>
              <a:rPr lang="en" sz="1200">
                <a:solidFill>
                  <a:schemeClr val="dk2"/>
                </a:solidFill>
              </a:rPr>
              <a:t> of being able to pay in installments (interest included) </a:t>
            </a:r>
            <a:endParaRPr sz="1200">
              <a:solidFill>
                <a:schemeClr val="dk2"/>
              </a:solidFill>
            </a:endParaRPr>
          </a:p>
        </p:txBody>
      </p:sp>
      <p:grpSp>
        <p:nvGrpSpPr>
          <p:cNvPr id="144" name="Google Shape;144;p20"/>
          <p:cNvGrpSpPr/>
          <p:nvPr/>
        </p:nvGrpSpPr>
        <p:grpSpPr>
          <a:xfrm>
            <a:off x="929030" y="3219673"/>
            <a:ext cx="6993309" cy="1520400"/>
            <a:chOff x="929030" y="3219673"/>
            <a:chExt cx="6993309" cy="1520400"/>
          </a:xfrm>
        </p:grpSpPr>
        <p:cxnSp>
          <p:nvCxnSpPr>
            <p:cNvPr id="145" name="Google Shape;145;p20"/>
            <p:cNvCxnSpPr>
              <a:stCxn id="146" idx="6"/>
              <a:endCxn id="147"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46" name="Google Shape;146;p20"/>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54" name="Google Shape;154;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Laser, bluetooth, GPS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